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74" r:id="rId2"/>
    <p:sldId id="301" r:id="rId3"/>
    <p:sldId id="279" r:id="rId4"/>
    <p:sldId id="275" r:id="rId5"/>
    <p:sldId id="318" r:id="rId6"/>
    <p:sldId id="319" r:id="rId7"/>
    <p:sldId id="280" r:id="rId8"/>
    <p:sldId id="327" r:id="rId9"/>
    <p:sldId id="281" r:id="rId10"/>
    <p:sldId id="282" r:id="rId11"/>
    <p:sldId id="283" r:id="rId12"/>
    <p:sldId id="284" r:id="rId13"/>
    <p:sldId id="285" r:id="rId14"/>
    <p:sldId id="302" r:id="rId15"/>
    <p:sldId id="286" r:id="rId16"/>
    <p:sldId id="287" r:id="rId17"/>
    <p:sldId id="288" r:id="rId18"/>
    <p:sldId id="328" r:id="rId19"/>
    <p:sldId id="289" r:id="rId20"/>
    <p:sldId id="299" r:id="rId21"/>
    <p:sldId id="300" r:id="rId22"/>
    <p:sldId id="314" r:id="rId23"/>
    <p:sldId id="290" r:id="rId24"/>
    <p:sldId id="291" r:id="rId25"/>
    <p:sldId id="329" r:id="rId26"/>
    <p:sldId id="292" r:id="rId27"/>
    <p:sldId id="293" r:id="rId28"/>
    <p:sldId id="330" r:id="rId29"/>
    <p:sldId id="304" r:id="rId30"/>
    <p:sldId id="331" r:id="rId31"/>
    <p:sldId id="322" r:id="rId32"/>
    <p:sldId id="333" r:id="rId33"/>
    <p:sldId id="332" r:id="rId34"/>
    <p:sldId id="323" r:id="rId35"/>
    <p:sldId id="334" r:id="rId36"/>
    <p:sldId id="324" r:id="rId37"/>
    <p:sldId id="325" r:id="rId38"/>
    <p:sldId id="335" r:id="rId39"/>
    <p:sldId id="326" r:id="rId40"/>
    <p:sldId id="336" r:id="rId41"/>
    <p:sldId id="309" r:id="rId42"/>
    <p:sldId id="337" r:id="rId43"/>
    <p:sldId id="338" r:id="rId44"/>
    <p:sldId id="339" r:id="rId45"/>
    <p:sldId id="317" r:id="rId46"/>
    <p:sldId id="276" r:id="rId47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pos="21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1" autoAdjust="0"/>
    <p:restoredTop sz="93348"/>
  </p:normalViewPr>
  <p:slideViewPr>
    <p:cSldViewPr snapToGrid="0">
      <p:cViewPr varScale="1">
        <p:scale>
          <a:sx n="57" d="100"/>
          <a:sy n="57" d="100"/>
        </p:scale>
        <p:origin x="1512" y="72"/>
      </p:cViewPr>
      <p:guideLst>
        <p:guide orient="horz" pos="3107"/>
        <p:guide pos="21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42037" y="685800"/>
            <a:ext cx="237392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9541404"/>
            <a:ext cx="2950633" cy="296664"/>
          </a:xfrm>
          <a:prstGeom prst="rect">
            <a:avLst/>
          </a:prstGeo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164534"/>
            <a:ext cx="2743200" cy="29666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3B1552D4-4EF0-45BD-937C-A896D8324C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851957" y="2622659"/>
            <a:ext cx="5154084" cy="4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uredividend.com/dividend-aristocrats-lis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theautomatic.net/yahoo_fin-documentation/#get_dividend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portfoliovisualiz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blog.naver.com/shawgibal/222916920688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blog.naver.com/shawgibal/222949463731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3522523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561500" y="800100"/>
            <a:ext cx="5734999" cy="167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건물주 위에 배당주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86430"/>
            <a:ext cx="6858000" cy="382355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0" y="7439904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573836"/>
            <a:ext cx="5923355" cy="2123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375" y="4289374"/>
            <a:ext cx="5937249" cy="231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926" y="7067143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2"/>
            <a:ext cx="6083923" cy="2349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74" y="4595137"/>
            <a:ext cx="5914481" cy="20369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078" y="7306989"/>
            <a:ext cx="5834398" cy="22190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4850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“01_Dividend_Invest_Test”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095626"/>
            <a:ext cx="5772150" cy="1789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612" y="4280384"/>
            <a:ext cx="5824949" cy="21688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422" y="7292097"/>
            <a:ext cx="5798903" cy="17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22291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583" y="6265376"/>
            <a:ext cx="6131113" cy="26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67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dateutil.relativedelta import relativedelta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DIV_PERIODS = 7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01" y="2895086"/>
            <a:ext cx="6141597" cy="1399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148" y="4804172"/>
            <a:ext cx="6133703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846" y="8453750"/>
            <a:ext cx="6035276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1919" y="6117299"/>
            <a:ext cx="6414161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915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989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67" y="1887766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821" y="4703156"/>
            <a:ext cx="6000750" cy="1025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669" y="7268775"/>
            <a:ext cx="6072562" cy="2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5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214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229" y="1739195"/>
            <a:ext cx="6069541" cy="25390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37" y="6755003"/>
            <a:ext cx="5884334" cy="2756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72510" y="582135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514855" y="2131603"/>
            <a:ext cx="582829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주식투자기본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쌀사비파</a:t>
            </a:r>
            <a:endParaRPr kumimoji="0" lang="en-US" altLang="ko-KR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1.1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 </a:t>
            </a:r>
            <a:r>
              <a:rPr lang="ko-KR" altLang="en-US" sz="2000" spc="-100" smtClean="0">
                <a:latin typeface="맑은 고딕"/>
                <a:ea typeface="맑은 고딕"/>
              </a:rPr>
              <a:t>배당 </a:t>
            </a:r>
            <a:r>
              <a:rPr lang="ko-KR" altLang="en-US" sz="2000" spc="-100">
                <a:latin typeface="맑은 고딕"/>
                <a:ea typeface="맑은 고딕"/>
              </a:rPr>
              <a:t>성장 투자는</a:t>
            </a:r>
            <a:r>
              <a:rPr lang="en-US" altLang="ko-KR" sz="2000" spc="-100" dirty="0">
                <a:latin typeface="맑은 고딕"/>
                <a:ea typeface="맑은 고딕"/>
              </a:rPr>
              <a:t> </a:t>
            </a:r>
            <a:r>
              <a:rPr lang="ko-KR" altLang="en-US" sz="2000" spc="-100">
                <a:latin typeface="맑은 고딕"/>
                <a:ea typeface="맑은 고딕"/>
              </a:rPr>
              <a:t>경기 침제에 강하다</a:t>
            </a:r>
            <a:r>
              <a:rPr lang="en-US" altLang="ko-KR" sz="2000" spc="-100" dirty="0" smtClean="0">
                <a:latin typeface="맑은 고딕"/>
                <a:ea typeface="맑은 고딕"/>
              </a:rPr>
              <a:t>!</a:t>
            </a:r>
            <a:endParaRPr kumimoji="0" lang="ko-KR" altLang="en-US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파이선 </a:t>
            </a: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주가 데이터 분석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2.1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윈도우 개발 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환경 구축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2.2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배당귀족주 리스트 다운로드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2.3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야후 파이낸스 모듈 설치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2.4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데이터 수집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2.5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데이터 처리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2.6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데이터 분석 </a:t>
            </a: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응용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한 방에 계산하자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포트폴리오 운영 </a:t>
            </a: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팁</a:t>
            </a:r>
            <a:endParaRPr kumimoji="0" lang="en-US" altLang="ko-KR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4.1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타임머신을 타고 과거에 투자했다면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?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 smtClean="0">
                <a:latin typeface="맑은 고딕"/>
                <a:ea typeface="맑은 고딕"/>
              </a:rPr>
              <a:t>4.2 </a:t>
            </a:r>
            <a:r>
              <a:rPr lang="ko-KR" altLang="en-US" sz="2000" smtClean="0">
                <a:latin typeface="맑은 고딕"/>
                <a:ea typeface="맑은 고딕"/>
              </a:rPr>
              <a:t>세금을 아끼자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마치며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지금 시작하자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749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5979" y="3308935"/>
            <a:ext cx="6006041" cy="32881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131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4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데이터가 정상적으로 추가되었습니다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stock_data[‘Close'].plot()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405" y="5856981"/>
            <a:ext cx="6143190" cy="32520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324" y="1851658"/>
            <a:ext cx="5897351" cy="18247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808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가 나오면 정상입니다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close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데이터로 나누면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dividends['dividend']*div_freq / dividends['close'] * 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932" y="2985085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050" y="5756518"/>
            <a:ext cx="5886246" cy="17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87694"/>
            <a:ext cx="6388985" cy="848551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‘div yield’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정상적으로 입력되었습니다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914" y="2174985"/>
            <a:ext cx="5873750" cy="18217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820" y="5161276"/>
            <a:ext cx="5895730" cy="24620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076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최저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3.33,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최고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9480" y="2239766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240" y="7678206"/>
            <a:ext cx="5590419" cy="11644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235472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6027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데이터를 가져오면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dividends.iloc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현재 배당률은 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4.6%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94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 인컴은 현재 매수하기에 좋은 가격은 아닙니다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매수에 들어가고 배당을 받다가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매도를 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매도도 가능하면 일정한 간격으로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3~4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회에 걸쳐 진행합니다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98" y="4069748"/>
            <a:ext cx="6334003" cy="12845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61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시각화를 하면 직관적으로 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 결정을 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9" y="4229780"/>
            <a:ext cx="5083761" cy="33311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211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퀀트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방식으로 분석하다 보면 처음 보는 주식들이 발견됩니다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일종의 신대륙 발견 같은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구글을 이용해서 해당 기업을 공부해야 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2606793"/>
            <a:ext cx="5485714" cy="33860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신대륙 발견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042394"/>
            <a:ext cx="6388985" cy="856854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줄여서 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쌀사비파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라고도 합니다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kumimoji="0" lang="ko-KR" altLang="en-US" sz="1200" b="0" i="0" u="none" strike="noStrike" kern="1200" cap="none" normalizeH="0" baseline="0" smtClean="0">
                <a:solidFill>
                  <a:schemeClr val="dk1"/>
                </a:solidFill>
                <a:latin typeface="돋움"/>
                <a:ea typeface="돋움"/>
              </a:rPr>
              <a:t>그러나 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실전에서는 대부분 실패합니다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6" y="7564005"/>
            <a:ext cx="6439068" cy="19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워런 버핏이 사랑하는 코카콜라입니다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절대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사면 안 되겠죠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아무리 훌륭한 회사도 비싸게 사면 의미없습니다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혹시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보유 중이고 수익구간이라면 매도를 고려해야 할 시점입니다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1833600"/>
            <a:ext cx="5485714" cy="33787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2531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 spc="100" dirty="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배당귀족주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리스트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전체에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대해서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매수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 smtClean="0">
                <a:solidFill>
                  <a:srgbClr val="FF0000"/>
                </a:solidFill>
                <a:latin typeface="돋움"/>
                <a:ea typeface="돋움"/>
              </a:rPr>
              <a:t>점수를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ko-KR" altLang="en-US" sz="1200" b="1" spc="100" smtClean="0">
                <a:solidFill>
                  <a:srgbClr val="FF0000"/>
                </a:solidFill>
                <a:latin typeface="돋움"/>
                <a:ea typeface="돋움"/>
              </a:rPr>
              <a:t>일괄적으로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계산해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보겠습니다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코딩을 하는 이유 중 하나죠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동일한 작업을 반복할 때 반복문으로 쉽고 빠르게 해결할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장에서 사용된 코드를 정리해서 함수로 만듭니다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함수 이름은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’</a:t>
            </a:r>
            <a:r>
              <a:rPr lang="ko-KR" altLang="en-US" sz="1200" spc="100" smtClean="0">
                <a:latin typeface="돋움"/>
                <a:ea typeface="돋움"/>
              </a:rPr>
              <a:t>로 하겠습니다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def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periods=7):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f'ticker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{ticker}')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stock_basic_info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(ticker).info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 -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relativedelta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(years=periods)).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dividends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stock_info.get_dividends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result['close']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len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)/periods)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/ result['close'] * 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min(result['div yield'])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max(result['div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sell_price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current_datetime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datetime.strptime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"%Y-%m-%d")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[-1]['dividend']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calculate_buy_score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return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94852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다운받은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노트북을 실행하는 폴더로 복사합니다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작업 중인 폴더 위치는 아래와 같이 확인할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import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os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os.getcwd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노트북에서 엑셀 파일을 읽을 수 있도록 </a:t>
            </a:r>
            <a:r>
              <a:rPr lang="en-US" altLang="ko-KR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openxyl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%pip install 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openpyxl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3518193"/>
            <a:ext cx="6052038" cy="326987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16149" y="4512006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968" y="8379656"/>
            <a:ext cx="5628062" cy="1300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80" y="2321205"/>
            <a:ext cx="5693020" cy="7972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303171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893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데이터프레임으로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읽어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import pandas as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pd.read_excel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('dividend_aristocrats.xlsx')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stock_df.head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(3)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tickers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088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start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end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print(f'{end - start} seconds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데이터를 다운로드하고 계산하는데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114" y="6634792"/>
            <a:ext cx="6507378" cy="17007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417099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46832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데이터프레임으로 만듭니다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pd.DataFrame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({'ticker':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'buy score':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})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buy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result.sort_values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('buy score', ascending=False)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549" y="2642485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549" y="6676700"/>
            <a:ext cx="6106471" cy="28987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703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err="1">
                <a:solidFill>
                  <a:schemeClr val="dk1"/>
                </a:solidFill>
                <a:latin typeface="돋움"/>
                <a:ea typeface="돋움"/>
              </a:rPr>
              <a:t>의미없는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 인덱스를 없애고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.index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에 티커 칼럼의 정보를 입력하고 티커 칼럼은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drop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함수로 삭제합니다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inplace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=True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21" y="2534335"/>
            <a:ext cx="5952601" cy="31981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32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그래프로 그려서 확인해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plt.figure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figsize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=(18,6))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['buy score'].plot(kind='bar')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높은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주식 순으로 시각화를 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44" y="2570911"/>
            <a:ext cx="6156709" cy="31709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3296903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주식 개수가 너무 많으니까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[＇buy score＇]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&gt; 80].plot(kind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=＇bar＇)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85530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500에 속한 기업으로 25년 이상 배당금을 인상해야 합니다. 그리고 시가총액 30억 달러 이상이고 하루 평균 거래량이 최소 500만 달러가 되어야 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자유형 14"/>
              <p:cNvSpPr/>
              <p:nvPr/>
            </p:nvSpPr>
            <p:spPr>
              <a:xfrm>
                <a:off x="1038225" y="3912576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+ 0.14)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370,722,131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5" name=""/>
              <p:cNvSpPr txBox="1"/>
              <p:nvPr/>
            </p:nvSpPr>
            <p:spPr>
              <a:xfrm>
                <a:off x="1038225" y="3912576"/>
                <a:ext cx="4781550" cy="381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자유형 15"/>
              <p:cNvSpPr/>
              <p:nvPr/>
            </p:nvSpPr>
            <p:spPr>
              <a:xfrm>
                <a:off x="1038225" y="5808784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+ 0.05)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162,889,462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6" name=""/>
              <p:cNvSpPr txBox="1"/>
              <p:nvPr/>
            </p:nvSpPr>
            <p:spPr>
              <a:xfrm>
                <a:off x="1038225" y="5808784"/>
                <a:ext cx="4781550" cy="381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latin typeface="돋움"/>
                <a:ea typeface="돋움"/>
              </a:rPr>
              <a:t>이제 가격이 싼 주식은 뽑았습니다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  <a:r>
              <a:rPr lang="ko-KR" altLang="en-US" sz="1200" spc="100" smtClean="0">
                <a:latin typeface="돋움"/>
                <a:ea typeface="돋움"/>
              </a:rPr>
              <a:t>그러나 꼭 해야 할 일이 남았습니다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latin typeface="돋움"/>
                <a:ea typeface="돋움"/>
              </a:rPr>
              <a:t>회사가 얼마나 돈을 잘 버는지 그리고 번 돈에서 배당을 얼마나 주는지 확인합니다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latin typeface="돋움"/>
                <a:ea typeface="돋움"/>
              </a:rPr>
              <a:t>즉</a:t>
            </a:r>
            <a:r>
              <a:rPr lang="en-US" altLang="ko-KR" sz="1200" spc="100" dirty="0" smtClean="0">
                <a:latin typeface="돋움"/>
                <a:ea typeface="돋움"/>
              </a:rPr>
              <a:t>, ROE(</a:t>
            </a:r>
            <a:r>
              <a:rPr lang="ko-KR" altLang="en-US" sz="1200" spc="100" smtClean="0">
                <a:latin typeface="돋움"/>
                <a:ea typeface="돋움"/>
              </a:rPr>
              <a:t>주가 수익 비율</a:t>
            </a:r>
            <a:r>
              <a:rPr lang="en-US" altLang="ko-KR" sz="1200" spc="100" dirty="0" smtClean="0">
                <a:latin typeface="돋움"/>
                <a:ea typeface="돋움"/>
              </a:rPr>
              <a:t>), Payout Ratio(</a:t>
            </a:r>
            <a:r>
              <a:rPr lang="ko-KR" altLang="en-US" sz="1200" spc="100" smtClean="0">
                <a:latin typeface="돋움"/>
                <a:ea typeface="돋움"/>
              </a:rPr>
              <a:t>배당 성향</a:t>
            </a:r>
            <a:r>
              <a:rPr lang="en-US" altLang="ko-KR" sz="1200" spc="100" dirty="0" smtClean="0">
                <a:latin typeface="돋움"/>
                <a:ea typeface="돋움"/>
              </a:rPr>
              <a:t>)</a:t>
            </a:r>
            <a:r>
              <a:rPr lang="ko-KR" altLang="en-US" sz="1200" spc="100" smtClean="0">
                <a:latin typeface="돋움"/>
                <a:ea typeface="돋움"/>
              </a:rPr>
              <a:t>을</a:t>
            </a:r>
            <a:r>
              <a:rPr lang="en-US" altLang="ko-KR" sz="1200" spc="100" dirty="0" smtClean="0">
                <a:latin typeface="돋움"/>
                <a:ea typeface="돋움"/>
              </a:rPr>
              <a:t> </a:t>
            </a:r>
            <a:r>
              <a:rPr lang="ko-KR" altLang="en-US" sz="1200" spc="100" smtClean="0">
                <a:latin typeface="돋움"/>
                <a:ea typeface="돋움"/>
              </a:rPr>
              <a:t>확인합니다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spc="100" dirty="0" smtClean="0">
                <a:latin typeface="돋움"/>
                <a:ea typeface="돋움"/>
              </a:rPr>
              <a:t>ROE</a:t>
            </a:r>
            <a:r>
              <a:rPr lang="ko-KR" altLang="en-US" sz="1200" spc="100" smtClean="0">
                <a:latin typeface="돋움"/>
                <a:ea typeface="돋움"/>
              </a:rPr>
              <a:t>는 최소 </a:t>
            </a:r>
            <a:r>
              <a:rPr lang="en-US" altLang="ko-KR" sz="1200" spc="100" dirty="0" smtClean="0">
                <a:latin typeface="돋움"/>
                <a:ea typeface="돋움"/>
              </a:rPr>
              <a:t>10%</a:t>
            </a:r>
            <a:r>
              <a:rPr lang="ko-KR" altLang="en-US" sz="1200" spc="100" smtClean="0">
                <a:latin typeface="돋움"/>
                <a:ea typeface="돋움"/>
              </a:rPr>
              <a:t>이상은 되어야 합니다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spc="100" dirty="0">
                <a:latin typeface="돋움"/>
                <a:ea typeface="돋움"/>
              </a:rPr>
              <a:t>Payout </a:t>
            </a:r>
            <a:r>
              <a:rPr lang="en-US" altLang="ko-KR" sz="1200" spc="100" dirty="0" smtClean="0">
                <a:latin typeface="돋움"/>
                <a:ea typeface="돋움"/>
              </a:rPr>
              <a:t>Ratio</a:t>
            </a:r>
            <a:r>
              <a:rPr lang="ko-KR" altLang="en-US" sz="1200" spc="100" smtClean="0">
                <a:latin typeface="돋움"/>
                <a:ea typeface="돋움"/>
              </a:rPr>
              <a:t>은 </a:t>
            </a:r>
            <a:r>
              <a:rPr lang="en-US" altLang="ko-KR" sz="1200" spc="100" dirty="0" smtClean="0">
                <a:latin typeface="돋움"/>
                <a:ea typeface="돋움"/>
              </a:rPr>
              <a:t>20~60%</a:t>
            </a:r>
            <a:r>
              <a:rPr lang="ko-KR" altLang="en-US" sz="1200" spc="100" smtClean="0">
                <a:latin typeface="돋움"/>
                <a:ea typeface="돋움"/>
              </a:rPr>
              <a:t>가 적당합니다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200" spc="100" dirty="0" smtClean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latin typeface="돋움"/>
                <a:ea typeface="돋움"/>
              </a:rPr>
              <a:t>2</a:t>
            </a:r>
            <a:r>
              <a:rPr lang="ko-KR" altLang="en-US" sz="1200" spc="100" smtClean="0">
                <a:latin typeface="돋움"/>
                <a:ea typeface="돋움"/>
              </a:rPr>
              <a:t>가지 지표만 봐도 이 회사가 앞으로 배당금을 계속 올려 줄 수 있</a:t>
            </a:r>
            <a:r>
              <a:rPr lang="ko-KR" altLang="en-US" sz="1200" spc="100">
                <a:latin typeface="돋움"/>
                <a:ea typeface="돋움"/>
              </a:rPr>
              <a:t>을</a:t>
            </a:r>
            <a:r>
              <a:rPr lang="ko-KR" altLang="en-US" sz="1200" spc="100" smtClean="0">
                <a:latin typeface="돋움"/>
                <a:ea typeface="돋움"/>
              </a:rPr>
              <a:t>지 확인할 수 있습니다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FF0000"/>
                </a:solidFill>
                <a:latin typeface="돋움"/>
                <a:ea typeface="돋움"/>
              </a:rPr>
              <a:t>To-DO</a:t>
            </a:r>
            <a:endParaRPr lang="en-US" altLang="ko-KR" sz="1200" spc="100" dirty="0" smtClean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87576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34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 dirty="0">
                <a:solidFill>
                  <a:schemeClr val="dk1"/>
                </a:solidFill>
                <a:latin typeface="돋움"/>
                <a:ea typeface="돋움"/>
              </a:rPr>
              <a:t>미국 주식은 무료로 </a:t>
            </a:r>
            <a:r>
              <a:rPr lang="ko-KR" altLang="en-US" sz="1200" b="1" spc="100" dirty="0" err="1">
                <a:solidFill>
                  <a:schemeClr val="dk1"/>
                </a:solidFill>
                <a:latin typeface="돋움"/>
                <a:ea typeface="돋움"/>
              </a:rPr>
              <a:t>백테스트할</a:t>
            </a:r>
            <a:r>
              <a:rPr lang="ko-KR" altLang="en-US" sz="1200" b="1" spc="100" dirty="0">
                <a:solidFill>
                  <a:schemeClr val="dk1"/>
                </a:solidFill>
                <a:latin typeface="돋움"/>
                <a:ea typeface="돋움"/>
              </a:rPr>
              <a:t> 수 있습니다</a:t>
            </a:r>
            <a:r>
              <a:rPr lang="en-US" altLang="ko-KR" sz="1200" b="1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err="1">
                <a:solidFill>
                  <a:schemeClr val="dk1"/>
                </a:solidFill>
                <a:latin typeface="돋움"/>
                <a:ea typeface="돋움"/>
              </a:rPr>
              <a:t>백테스트란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 과거 수익률을 확인하는 방법입니다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타임머신을 타고 옛날에 이렇게 투자했다면 오늘 얼마나 벌었을까 알아 볼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포트폴리오를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구성했다면 과거 데이터로 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수익률을 꼭 예상해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보세요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포트폴리오 </a:t>
            </a:r>
            <a:r>
              <a:rPr lang="ko-KR" altLang="en-US" sz="1200" spc="100" dirty="0" err="1">
                <a:solidFill>
                  <a:schemeClr val="dk1"/>
                </a:solidFill>
                <a:latin typeface="돋움"/>
                <a:ea typeface="돋움"/>
              </a:rPr>
              <a:t>비주얼라이저를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 이용하면 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그리고 무료입니다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 dirty="0">
                <a:hlinkClick r:id="rId2"/>
              </a:rPr>
              <a:t>https://www.portfoliovisualizer.com/</a:t>
            </a:r>
            <a:endParaRPr lang="en-US" altLang="ko-KR" sz="1200" u="sng" dirty="0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dirty="0" smtClean="0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dirty="0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Portfolio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Assets에 포트폴리오의 Ticker와 비중을 입력합니다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보통 동일 비중으로 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.10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종목이라면 비중을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10%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씩 입력하면 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4.1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타임머신을 타고 과거에 투자했다면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?</a:t>
            </a:r>
            <a:r>
              <a:rPr kumimoji="0" lang="ko-KR" altLang="en-US" sz="1800" i="0" u="none" strike="noStrike" kern="1200" cap="none" spc="-30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715" y="4067811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715" y="6861210"/>
            <a:ext cx="4838142" cy="11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평가 손실이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발생할 수 있다는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과거 데이터로 미래의 모습을 그려 보면서 자기 암시를 하면 요즘 같은 대세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하락장에도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장기 투자에 필요한 심신의 안정을 찾을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배당 투자의 가장 큰 장점은 주가가 하락해도 배당금은 계속 올라간다는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자세한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사용 방법은 아래 페이지를 참고하시기 바랍니다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https://blog.naver.com/shawgibal/222916920688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396" y="1628875"/>
            <a:ext cx="5644862" cy="30156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" y="7373256"/>
            <a:ext cx="5453144" cy="158205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4.1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타임머신을 타고 과거에 투자했다면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?</a:t>
            </a:r>
            <a:r>
              <a:rPr kumimoji="0" lang="ko-KR" altLang="en-US" sz="1800" i="0" u="none" strike="noStrike" kern="1200" cap="none" spc="-30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8743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957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 dirty="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2022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년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되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면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4.2</a:t>
            </a:r>
            <a:r>
              <a:rPr kumimoji="0" lang="ko-KR" altLang="en-US" sz="1800" i="0" u="none" strike="noStrike" kern="1200" cap="none" normalizeH="0" smtClean="0">
                <a:solidFill>
                  <a:schemeClr val="tx1"/>
                </a:solidFill>
                <a:latin typeface="맑은 고딕"/>
                <a:ea typeface="맑은 고딕"/>
              </a:rPr>
              <a:t> 세금을 아끼자</a:t>
            </a: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271" y="2831622"/>
            <a:ext cx="6549455" cy="31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9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그래서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마이너스 구간에 있는 종목을 일부 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팔아서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양도차익을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그리고 계속 보유할 생각이라 곧바로 다시 매수했습니다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881" y="1933872"/>
            <a:ext cx="6248611" cy="34240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4.2</a:t>
            </a:r>
            <a:r>
              <a:rPr kumimoji="0" lang="ko-KR" altLang="en-US" sz="1800" i="0" u="none" strike="noStrike" kern="1200" cap="none" normalizeH="0" smtClean="0">
                <a:solidFill>
                  <a:schemeClr val="tx1"/>
                </a:solidFill>
                <a:latin typeface="맑은 고딕"/>
                <a:ea typeface="맑은 고딕"/>
              </a:rPr>
              <a:t> 세금을 아끼자</a:t>
            </a: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0202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58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- </a:t>
            </a:r>
            <a:r>
              <a:rPr lang="ko-KR" altLang="en-US" sz="1200" dirty="0" err="1">
                <a:solidFill>
                  <a:schemeClr val="dk1"/>
                </a:solidFill>
                <a:latin typeface="돋움"/>
                <a:ea typeface="돋움"/>
              </a:rPr>
              <a:t>알버트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아인슈타인 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-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dk1"/>
                </a:solidFill>
                <a:latin typeface="돋움"/>
                <a:ea typeface="돋움"/>
              </a:rPr>
              <a:t>마지막으로 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퀴즈를 풀어 보겠습니다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약 7.2년이면 </a:t>
            </a:r>
            <a:r>
              <a:rPr lang="ko-KR" altLang="en-US" sz="1200" dirty="0" err="1">
                <a:solidFill>
                  <a:schemeClr val="dk1"/>
                </a:solidFill>
                <a:latin typeface="돋움"/>
                <a:ea typeface="돋움"/>
              </a:rPr>
              <a:t>투자금이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2배가 되어 총 자산이 2억이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이것이 </a:t>
            </a: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그 유명한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72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의 법칙입니다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여러분 모두 자기만의 투자 스타일을 만들어서 </a:t>
            </a:r>
            <a:r>
              <a:rPr kumimoji="0" lang="ko-KR" altLang="en-US" sz="1200" b="0" i="0" u="none" strike="noStrike" kern="1200" cap="none" normalizeH="0" baseline="0" dirty="0" err="1" smtClean="0">
                <a:solidFill>
                  <a:schemeClr val="dk1"/>
                </a:solidFill>
                <a:latin typeface="돋움"/>
                <a:ea typeface="돋움"/>
              </a:rPr>
              <a:t>성투하시길</a:t>
            </a: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기원합니다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5</a:t>
            </a:r>
            <a:r>
              <a:rPr kumimoji="0" lang="en-US" altLang="ko-KR" sz="1800" i="0" u="none" strike="noStrike" kern="1200" cap="none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kumimoji="0" lang="ko-KR" altLang="en-US" sz="1800" i="0" u="none" strike="noStrike" kern="1200" cap="none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지금 시작하자</a:t>
            </a:r>
            <a:r>
              <a:rPr kumimoji="0" lang="en-US" altLang="ko-KR" sz="1800" i="0" u="none" strike="noStrike" kern="1200" cap="none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960" y="6769983"/>
            <a:ext cx="5254077" cy="15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5"/>
            <a:ext cx="6388985" cy="694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인상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지난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12년간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5배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증가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S&amp;P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품질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순위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"A"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등급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이상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500만 주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발행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80개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기관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투자자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-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25년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수입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지난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12년 중 7년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동안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개선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역사적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고점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)일 때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역사적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고점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)일 때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매도한다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배당금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주가와 반비례 관계입니다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따라서 배당수익률이 높을 때 사면 싸게 살 수 있고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배당수익률이 낮을 때 팔면 비싸게 파는 겁니다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배당주 중 성장률이 높은 종목에 투자하는 전략을 </a:t>
            </a:r>
            <a:r>
              <a:rPr kumimoji="0" lang="en-US" altLang="ko-KR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성장 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투자</a:t>
            </a:r>
            <a:r>
              <a:rPr kumimoji="0" lang="en-US" altLang="ko-KR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라고 하는데 </a:t>
            </a:r>
            <a:r>
              <a:rPr kumimoji="0" lang="ko-KR" altLang="en-US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다음과 같은 특징이 있습니다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경기 침체기에도 큰 영향을 받지 않는다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채권과 비슷한 변동성으로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주식의 수익률을 제공한다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 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낮은 변동성 대비 높은 수익률 제공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)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물가상승률과 시장 수익률을 이긴다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장기 투자의 성과의 대부분은 배당으로 발생한다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주식 투자는 포트폴리오를 구성해서 운영합니다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종목은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10~20</a:t>
            </a:r>
            <a:r>
              <a:rPr lang="ko-KR" altLang="en-US" sz="1200" spc="100" smtClean="0">
                <a:solidFill>
                  <a:srgbClr val="000000"/>
                </a:solidFill>
                <a:latin typeface="돋움"/>
                <a:ea typeface="돋움"/>
              </a:rPr>
              <a:t>개를 권장한다</a:t>
            </a:r>
            <a:r>
              <a:rPr lang="en-US" altLang="ko-KR" sz="1200" spc="100" dirty="0" smtClean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섹터별로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다양하게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분산한다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배당률보다 배당 성장률에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집중한다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 smtClean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 err="1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섹터별로</a:t>
            </a:r>
            <a:r>
              <a:rPr kumimoji="0" lang="ko-KR" altLang="en-US" sz="1200" b="0" i="0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분산하는 이유는 산업별로 경기 사이클이 다르기 때문에 포트폴리오 변동성을 줄여 줍니다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그리고 변동성 낮아야 장기 수익률이 향상됩니다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아래 그림은 제가 투자하는 배당 성장 포트폴리오 일부입니다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요즘같이 금리 인상과 인플레이션으로 시장이 폭락하는 상황에도 방산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제약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식음료 등 평가수익이 발생하는 업종이 있습니다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1800" b="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100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배당 성장 투자는</a:t>
            </a:r>
            <a:r>
              <a:rPr kumimoji="0" lang="en-US" altLang="ko-KR" sz="1800" b="0" i="0" u="none" strike="noStrike" kern="1200" cap="none" spc="-100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100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경기 침제에 강하다</a:t>
            </a:r>
            <a:r>
              <a:rPr kumimoji="0" lang="en-US" altLang="ko-KR" sz="1800" b="0" i="0" u="none" strike="noStrike" kern="1200" cap="none" spc="-100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6" y="6012378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59220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4910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미국 배당주는 배당 인상 기간에 따라 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 등급으로 분류합니다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배당킹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66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07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971" y="3132405"/>
            <a:ext cx="6265166" cy="2520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753" y="6348977"/>
            <a:ext cx="6291791" cy="33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noAutofit/>
      </a:bodyPr>
      <a:lstStyle>
        <a:defPPr marL="0" indent="0" algn="ctr" defTabSz="914400" rtl="0" eaLnBrk="1" latinLnBrk="1" hangingPunct="1">
          <a:lnSpc>
            <a:spcPct val="150000"/>
          </a:lnSpc>
          <a:spcBef>
            <a:spcPts val="0"/>
          </a:spcBef>
          <a:spcAft>
            <a:spcPts val="0"/>
          </a:spcAft>
          <a:buNone/>
          <a:defRPr kumimoji="0" sz="1200" b="0" i="0" u="none" strike="noStrike" kern="1200" cap="none" normalizeH="0" baseline="0" dirty="0">
            <a:solidFill>
              <a:schemeClr val="dk1"/>
            </a:solidFill>
            <a:latin typeface="돋움"/>
            <a:ea typeface="돋움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3370</Words>
  <Application>Microsoft Office PowerPoint</Application>
  <PresentationFormat>A4 용지(210x297mm)</PresentationFormat>
  <Paragraphs>1177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돋움</vt:lpstr>
      <vt:lpstr>돋움체</vt:lpstr>
      <vt:lpstr>마루 부리 Beta</vt:lpstr>
      <vt:lpstr>맑은 고딕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강기원/책임연구원/미래기술센터 인공지능(연)센서지능TP(giwon.kang@lge.com)</cp:lastModifiedBy>
  <cp:revision>269</cp:revision>
  <dcterms:created xsi:type="dcterms:W3CDTF">2021-01-03T01:18:04Z</dcterms:created>
  <dcterms:modified xsi:type="dcterms:W3CDTF">2022-12-30T07:53:04Z</dcterms:modified>
  <cp:version/>
</cp:coreProperties>
</file>